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48C1C"/>
    <a:srgbClr val="7FB224"/>
    <a:srgbClr val="666699"/>
    <a:srgbClr val="A50021"/>
    <a:srgbClr val="F0EFE0"/>
    <a:srgbClr val="1F4081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37" d="100"/>
          <a:sy n="37" d="100"/>
        </p:scale>
        <p:origin x="-700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1" name="Rectangle 3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539655" name="Picture 7" descr="D:\FRONTPAGE THEMES\NATURE\ANABNR2.PNG"/>
          <p:cNvPicPr>
            <a:picLocks noChangeAspect="1" noChangeArrowheads="1"/>
          </p:cNvPicPr>
          <p:nvPr/>
        </p:nvPicPr>
        <p:blipFill>
          <a:blip r:embed="rId2" cstate="print"/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</p:spPr>
      </p:pic>
      <p:sp>
        <p:nvSpPr>
          <p:cNvPr id="539667" name="Rectangle 19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39668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9669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39670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39671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39672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9735C19F-806A-47F6-BE8C-5240179CF3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F2655-6BA0-4CEB-ADD2-7386FEAE3B1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62D9F-3146-4DF4-842F-BF210060718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7A0D8A3A-C54D-483F-8879-98B27A68B8B8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F6250-6A48-46CD-8C99-5E27308249C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B1729-A88A-4E7B-9F31-AFE8784814C1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2A97A-F546-4836-92BE-910CB0C9871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5C386-2ADA-4D70-BE86-6D55F9D61D3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ACF55-ACDF-47F3-804C-642B3C923DB5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B2818C-2563-412A-8088-D63DDF7B557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EAAC7-B330-4780-A57B-DA73B307111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5C31C-44CF-4B00-B8BF-21A93195C076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49" name="Rectangle 25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38650" name="Rectangle 26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38651" name="Rectangle 27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38652" name="Rectangle 28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38653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38655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38656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538657" name="Picture 33" descr="C:\Wendy\anabnr2.GI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</p:spPr>
      </p:pic>
      <p:sp>
        <p:nvSpPr>
          <p:cNvPr id="538658" name="Rectangle 34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38659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BDB4C95D-A2A9-42C6-AE1A-EF78431288B9}" type="slidenum">
              <a:rPr lang="en-US"/>
              <a:pPr/>
              <a:t>‹#›</a:t>
            </a:fld>
            <a:endParaRPr lang="en-US" sz="1400"/>
          </a:p>
        </p:txBody>
      </p:sp>
      <p:sp>
        <p:nvSpPr>
          <p:cNvPr id="538660" name="Rectangle 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fontAlgn="base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hyperlink" Target="http://ellerbruch.nmu.edu/classes/cs255f01/cs255students/jawills/Wills.html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Direct and Indirect Objects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/>
              <a:t>J. Wills</a:t>
            </a:r>
          </a:p>
          <a:p>
            <a:pPr algn="ctr"/>
            <a:r>
              <a:rPr lang="en-US"/>
              <a:t>6</a:t>
            </a:r>
            <a:r>
              <a:rPr lang="en-US" baseline="30000"/>
              <a:t>th</a:t>
            </a:r>
            <a:r>
              <a:rPr lang="en-US"/>
              <a:t> Grade Classroom Lesson</a:t>
            </a:r>
          </a:p>
        </p:txBody>
      </p:sp>
      <p:sp>
        <p:nvSpPr>
          <p:cNvPr id="56832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556260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Indirect Objects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indirect object is the secondary receiver of the action in a sentence.  For example:</a:t>
            </a:r>
          </a:p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1F4081"/>
                </a:solidFill>
              </a:rPr>
              <a:t>Justin</a:t>
            </a:r>
            <a:r>
              <a:rPr lang="en-US"/>
              <a:t> </a:t>
            </a:r>
            <a:r>
              <a:rPr lang="en-US">
                <a:solidFill>
                  <a:srgbClr val="A50021"/>
                </a:solidFill>
              </a:rPr>
              <a:t>gave</a:t>
            </a:r>
            <a:r>
              <a:rPr lang="en-US"/>
              <a:t> his girlfriend a diamond </a:t>
            </a:r>
            <a:r>
              <a:rPr lang="en-US" u="sng"/>
              <a:t>ring</a:t>
            </a:r>
            <a:r>
              <a:rPr lang="en-US"/>
              <a:t>.</a:t>
            </a:r>
          </a:p>
          <a:p>
            <a:r>
              <a:rPr lang="en-US">
                <a:solidFill>
                  <a:srgbClr val="1F4081"/>
                </a:solidFill>
              </a:rPr>
              <a:t>Subject</a:t>
            </a:r>
            <a:r>
              <a:rPr lang="en-US"/>
              <a:t>: Justin</a:t>
            </a:r>
          </a:p>
          <a:p>
            <a:r>
              <a:rPr lang="en-US">
                <a:solidFill>
                  <a:srgbClr val="A50021"/>
                </a:solidFill>
              </a:rPr>
              <a:t>Verb</a:t>
            </a:r>
            <a:r>
              <a:rPr lang="en-US"/>
              <a:t>: gave</a:t>
            </a:r>
          </a:p>
          <a:p>
            <a:r>
              <a:rPr lang="en-US" u="sng"/>
              <a:t>Direct Object</a:t>
            </a:r>
            <a:r>
              <a:rPr lang="en-US"/>
              <a:t>: ring</a:t>
            </a:r>
          </a:p>
        </p:txBody>
      </p:sp>
      <p:sp>
        <p:nvSpPr>
          <p:cNvPr id="57856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72400" y="541020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565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29400" y="5410200"/>
            <a:ext cx="1042988" cy="1042988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8" name="Rectangle 4"/>
          <p:cNvSpPr>
            <a:spLocks noChangeArrowheads="1"/>
          </p:cNvSpPr>
          <p:nvPr/>
        </p:nvSpPr>
        <p:spPr bwMode="auto">
          <a:xfrm>
            <a:off x="4114800" y="2590800"/>
            <a:ext cx="1447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Indirect Objects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80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solidFill>
                  <a:srgbClr val="1F4081"/>
                </a:solidFill>
              </a:rPr>
              <a:t>Justin</a:t>
            </a:r>
            <a:r>
              <a:rPr lang="en-US" sz="2800"/>
              <a:t> </a:t>
            </a:r>
            <a:r>
              <a:rPr lang="en-US" sz="2800">
                <a:solidFill>
                  <a:srgbClr val="A50021"/>
                </a:solidFill>
              </a:rPr>
              <a:t>gave</a:t>
            </a:r>
            <a:r>
              <a:rPr lang="en-US" sz="2800"/>
              <a:t> his girlfriend a diamond </a:t>
            </a:r>
            <a:r>
              <a:rPr lang="en-US" sz="2800" u="sng"/>
              <a:t>ring</a:t>
            </a:r>
            <a:r>
              <a:rPr lang="en-US" sz="2800"/>
              <a:t>.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To whom did Justin give a diamond ring?  He gave a diamond ring to his girlfriend.  “Girlfriend” is the indirect object of this sentence.  </a:t>
            </a:r>
          </a:p>
          <a:p>
            <a:pPr>
              <a:lnSpc>
                <a:spcPct val="90000"/>
              </a:lnSpc>
            </a:pPr>
            <a:r>
              <a:rPr lang="en-US" sz="2800"/>
              <a:t>“Girlfriend” cannot be the direct object of the sentence because Justin did not give his girlfriend.  He gave a diamond </a:t>
            </a:r>
            <a:r>
              <a:rPr lang="en-US" sz="2800" u="sng"/>
              <a:t>ring</a:t>
            </a:r>
            <a:r>
              <a:rPr lang="en-US" sz="2800"/>
              <a:t>. </a:t>
            </a:r>
          </a:p>
        </p:txBody>
      </p:sp>
      <p:sp>
        <p:nvSpPr>
          <p:cNvPr id="57958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53400" y="5867400"/>
            <a:ext cx="685800" cy="7381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590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239000" y="5867400"/>
            <a:ext cx="738188" cy="762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Indirect Objects</a:t>
            </a:r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Example #2:</a:t>
            </a:r>
          </a:p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1F4081"/>
                </a:solidFill>
              </a:rPr>
              <a:t>Mandy</a:t>
            </a:r>
            <a:r>
              <a:rPr lang="en-US"/>
              <a:t> </a:t>
            </a:r>
            <a:r>
              <a:rPr lang="en-US">
                <a:solidFill>
                  <a:srgbClr val="A50021"/>
                </a:solidFill>
              </a:rPr>
              <a:t>told</a:t>
            </a:r>
            <a:r>
              <a:rPr lang="en-US"/>
              <a:t> her sister a joke.</a:t>
            </a:r>
          </a:p>
          <a:p>
            <a:endParaRPr lang="en-US"/>
          </a:p>
          <a:p>
            <a:r>
              <a:rPr lang="en-US">
                <a:solidFill>
                  <a:srgbClr val="1F4081"/>
                </a:solidFill>
              </a:rPr>
              <a:t>Subject</a:t>
            </a:r>
            <a:r>
              <a:rPr lang="en-US"/>
              <a:t>: Mandy</a:t>
            </a:r>
          </a:p>
          <a:p>
            <a:r>
              <a:rPr lang="en-US">
                <a:solidFill>
                  <a:srgbClr val="A50021"/>
                </a:solidFill>
              </a:rPr>
              <a:t>Verb</a:t>
            </a:r>
            <a:r>
              <a:rPr lang="en-US"/>
              <a:t>: told</a:t>
            </a:r>
          </a:p>
          <a:p>
            <a:r>
              <a:rPr lang="en-US" u="sng"/>
              <a:t>Direct Object</a:t>
            </a:r>
            <a:r>
              <a:rPr lang="en-US"/>
              <a:t>: joke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To whom did Mandy tell a joke?</a:t>
            </a:r>
          </a:p>
        </p:txBody>
      </p:sp>
      <p:sp>
        <p:nvSpPr>
          <p:cNvPr id="58061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6196013"/>
            <a:ext cx="661988" cy="661987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0613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467600" y="6172200"/>
            <a:ext cx="661988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6" name="Rectangle 4"/>
          <p:cNvSpPr>
            <a:spLocks noChangeArrowheads="1"/>
          </p:cNvSpPr>
          <p:nvPr/>
        </p:nvSpPr>
        <p:spPr bwMode="auto">
          <a:xfrm>
            <a:off x="5105400" y="2667000"/>
            <a:ext cx="1066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Indirect Objects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rgbClr val="1F4081"/>
                </a:solidFill>
              </a:rPr>
              <a:t>Mandy</a:t>
            </a:r>
            <a:r>
              <a:rPr lang="en-US"/>
              <a:t> </a:t>
            </a:r>
            <a:r>
              <a:rPr lang="en-US">
                <a:solidFill>
                  <a:srgbClr val="A50021"/>
                </a:solidFill>
              </a:rPr>
              <a:t>told</a:t>
            </a:r>
            <a:r>
              <a:rPr lang="en-US"/>
              <a:t> her sister a </a:t>
            </a:r>
            <a:r>
              <a:rPr lang="en-US" u="sng"/>
              <a:t>joke</a:t>
            </a:r>
            <a:r>
              <a:rPr lang="en-US"/>
              <a:t>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Mandy told a joke to her sister. 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“Sister” is the indirect object of the sentence because that is to whom Mandy told a joke.  “Sister” is the secondary receiver of the action in the sentence.  </a:t>
            </a:r>
          </a:p>
        </p:txBody>
      </p:sp>
      <p:sp>
        <p:nvSpPr>
          <p:cNvPr id="58163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5943600"/>
            <a:ext cx="685800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638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315200" y="5943600"/>
            <a:ext cx="738188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Indirect Objects</a:t>
            </a:r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 #3:</a:t>
            </a:r>
          </a:p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1F4081"/>
                </a:solidFill>
              </a:rPr>
              <a:t>He</a:t>
            </a:r>
            <a:r>
              <a:rPr lang="en-US"/>
              <a:t> </a:t>
            </a:r>
            <a:r>
              <a:rPr lang="en-US">
                <a:solidFill>
                  <a:srgbClr val="A50021"/>
                </a:solidFill>
              </a:rPr>
              <a:t>threw</a:t>
            </a:r>
            <a:r>
              <a:rPr lang="en-US"/>
              <a:t> Billy the </a:t>
            </a:r>
            <a:r>
              <a:rPr lang="en-US" u="sng"/>
              <a:t>football</a:t>
            </a:r>
            <a:r>
              <a:rPr lang="en-US"/>
              <a:t>.</a:t>
            </a:r>
          </a:p>
          <a:p>
            <a:pPr algn="ctr">
              <a:buFont typeface="Wingdings" pitchFamily="2" charset="2"/>
              <a:buNone/>
            </a:pPr>
            <a:endParaRPr lang="en-US"/>
          </a:p>
          <a:p>
            <a:r>
              <a:rPr lang="en-US">
                <a:solidFill>
                  <a:srgbClr val="1F4081"/>
                </a:solidFill>
              </a:rPr>
              <a:t>Subject</a:t>
            </a:r>
            <a:r>
              <a:rPr lang="en-US"/>
              <a:t>: He</a:t>
            </a:r>
          </a:p>
          <a:p>
            <a:r>
              <a:rPr lang="en-US">
                <a:solidFill>
                  <a:srgbClr val="A50021"/>
                </a:solidFill>
              </a:rPr>
              <a:t>Verb</a:t>
            </a:r>
            <a:r>
              <a:rPr lang="en-US"/>
              <a:t>: threw</a:t>
            </a:r>
          </a:p>
          <a:p>
            <a:r>
              <a:rPr lang="en-US" u="sng"/>
              <a:t>Direct Object</a:t>
            </a:r>
            <a:r>
              <a:rPr lang="en-US"/>
              <a:t>: football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What is the indirect object of this sentence?</a:t>
            </a:r>
          </a:p>
        </p:txBody>
      </p:sp>
      <p:sp>
        <p:nvSpPr>
          <p:cNvPr id="58368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53400" y="6119813"/>
            <a:ext cx="762000" cy="738187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685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315200" y="6119813"/>
            <a:ext cx="738188" cy="738187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9" name="Rectangle 5"/>
          <p:cNvSpPr>
            <a:spLocks noChangeArrowheads="1"/>
          </p:cNvSpPr>
          <p:nvPr/>
        </p:nvSpPr>
        <p:spPr bwMode="auto">
          <a:xfrm>
            <a:off x="4191000" y="2667000"/>
            <a:ext cx="99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Indirect Objects</a:t>
            </a: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>
              <a:solidFill>
                <a:srgbClr val="1F4081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1F4081"/>
                </a:solidFill>
              </a:rPr>
              <a:t>He</a:t>
            </a:r>
            <a:r>
              <a:rPr lang="en-US"/>
              <a:t> </a:t>
            </a:r>
            <a:r>
              <a:rPr lang="en-US">
                <a:solidFill>
                  <a:srgbClr val="A50021"/>
                </a:solidFill>
              </a:rPr>
              <a:t>threw</a:t>
            </a:r>
            <a:r>
              <a:rPr lang="en-US"/>
              <a:t> Billy the </a:t>
            </a:r>
            <a:r>
              <a:rPr lang="en-US" u="sng"/>
              <a:t>football</a:t>
            </a:r>
            <a:r>
              <a:rPr lang="en-US"/>
              <a:t>.</a:t>
            </a:r>
          </a:p>
          <a:p>
            <a:pPr algn="ctr">
              <a:buFont typeface="Wingdings" pitchFamily="2" charset="2"/>
              <a:buNone/>
            </a:pPr>
            <a:endParaRPr lang="en-US"/>
          </a:p>
          <a:p>
            <a:r>
              <a:rPr lang="en-US"/>
              <a:t>To whom did he throw the football?  He threw the football to Billy.  “Billy” is the indirect object of the sentence.</a:t>
            </a:r>
          </a:p>
        </p:txBody>
      </p:sp>
      <p:sp>
        <p:nvSpPr>
          <p:cNvPr id="584710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5815013"/>
            <a:ext cx="1042988" cy="1042987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711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477000" y="5815013"/>
            <a:ext cx="1042988" cy="1042987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2" name="Rectangle 4"/>
          <p:cNvSpPr>
            <a:spLocks noChangeArrowheads="1"/>
          </p:cNvSpPr>
          <p:nvPr/>
        </p:nvSpPr>
        <p:spPr bwMode="auto">
          <a:xfrm>
            <a:off x="4343400" y="3200400"/>
            <a:ext cx="762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/>
              <a:t>Three Important Things To Remember About Indirect Objects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#1:  The indirect object cannot exist without a direct object.  For example:</a:t>
            </a:r>
          </a:p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1F4081"/>
                </a:solidFill>
              </a:rPr>
              <a:t>We</a:t>
            </a:r>
            <a:r>
              <a:rPr lang="en-US"/>
              <a:t> </a:t>
            </a:r>
            <a:r>
              <a:rPr lang="en-US">
                <a:solidFill>
                  <a:srgbClr val="A50021"/>
                </a:solidFill>
              </a:rPr>
              <a:t>gave</a:t>
            </a:r>
            <a:r>
              <a:rPr lang="en-US"/>
              <a:t> him the </a:t>
            </a:r>
            <a:r>
              <a:rPr lang="en-US" u="sng"/>
              <a:t>bicycle</a:t>
            </a:r>
            <a:r>
              <a:rPr lang="en-US"/>
              <a:t>.</a:t>
            </a:r>
          </a:p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1F4081"/>
                </a:solidFill>
              </a:rPr>
              <a:t>We</a:t>
            </a:r>
            <a:r>
              <a:rPr lang="en-US"/>
              <a:t> </a:t>
            </a:r>
            <a:r>
              <a:rPr lang="en-US">
                <a:solidFill>
                  <a:srgbClr val="A50021"/>
                </a:solidFill>
              </a:rPr>
              <a:t>gave</a:t>
            </a:r>
            <a:r>
              <a:rPr lang="en-US"/>
              <a:t> </a:t>
            </a:r>
            <a:r>
              <a:rPr lang="en-US" u="sng"/>
              <a:t>him</a:t>
            </a:r>
            <a:r>
              <a:rPr lang="en-US"/>
              <a:t>.</a:t>
            </a:r>
          </a:p>
          <a:p>
            <a:pPr algn="ctr">
              <a:buFont typeface="Wingdings" pitchFamily="2" charset="2"/>
              <a:buNone/>
            </a:pPr>
            <a:endParaRPr lang="en-US"/>
          </a:p>
          <a:p>
            <a:r>
              <a:rPr lang="en-US"/>
              <a:t>Without the indirect object, the original sentence’s meaning is changed.  </a:t>
            </a:r>
          </a:p>
          <a:p>
            <a:endParaRPr lang="en-US"/>
          </a:p>
        </p:txBody>
      </p:sp>
      <p:sp>
        <p:nvSpPr>
          <p:cNvPr id="58573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5734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58000" y="5815013"/>
            <a:ext cx="1042988" cy="1042987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/>
              <a:t>Three Important Things To Remember About Indirect Objects</a:t>
            </a:r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Why can’t there be an indirect object without a direct object?</a:t>
            </a:r>
          </a:p>
          <a:p>
            <a:r>
              <a:rPr lang="en-US"/>
              <a:t>Remember, the indirect object is the secondary receiver of the action in a sentence, and the direct object is the primary receiver of the action.  Without a primary receiver of the action, you cannot have a secondary receiver.</a:t>
            </a:r>
          </a:p>
        </p:txBody>
      </p:sp>
      <p:sp>
        <p:nvSpPr>
          <p:cNvPr id="58675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20000" y="5815013"/>
            <a:ext cx="1042988" cy="1042987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757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400800" y="5815013"/>
            <a:ext cx="1042988" cy="1042987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80" name="Rectangle 4"/>
          <p:cNvSpPr>
            <a:spLocks noChangeArrowheads="1"/>
          </p:cNvSpPr>
          <p:nvPr/>
        </p:nvSpPr>
        <p:spPr bwMode="auto">
          <a:xfrm>
            <a:off x="4191000" y="31242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/>
              <a:t>Three Important Things To Remember About Indirect Objects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#2: The indirect object can be put into a prepositional phrase.  For example: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rgbClr val="1F4081"/>
                </a:solidFill>
              </a:rPr>
              <a:t>He</a:t>
            </a:r>
            <a:r>
              <a:rPr lang="en-US"/>
              <a:t> </a:t>
            </a:r>
            <a:r>
              <a:rPr lang="en-US">
                <a:solidFill>
                  <a:srgbClr val="A50021"/>
                </a:solidFill>
              </a:rPr>
              <a:t>sent</a:t>
            </a:r>
            <a:r>
              <a:rPr lang="en-US"/>
              <a:t> them </a:t>
            </a:r>
            <a:r>
              <a:rPr lang="en-US" u="sng"/>
              <a:t>everything</a:t>
            </a:r>
            <a:r>
              <a:rPr lang="en-US"/>
              <a:t>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rgbClr val="1F4081"/>
                </a:solidFill>
              </a:rPr>
              <a:t>He</a:t>
            </a:r>
            <a:r>
              <a:rPr lang="en-US"/>
              <a:t> </a:t>
            </a:r>
            <a:r>
              <a:rPr lang="en-US">
                <a:solidFill>
                  <a:srgbClr val="A50021"/>
                </a:solidFill>
              </a:rPr>
              <a:t>sent</a:t>
            </a:r>
            <a:r>
              <a:rPr lang="en-US"/>
              <a:t> </a:t>
            </a:r>
            <a:r>
              <a:rPr lang="en-US" u="sng"/>
              <a:t>everything</a:t>
            </a:r>
            <a:r>
              <a:rPr lang="en-US"/>
              <a:t> </a:t>
            </a:r>
            <a:r>
              <a:rPr lang="en-US">
                <a:solidFill>
                  <a:srgbClr val="648C1C"/>
                </a:solidFill>
              </a:rPr>
              <a:t>to them</a:t>
            </a:r>
            <a:r>
              <a:rPr lang="en-US"/>
              <a:t>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In the second sentence, “them” is no longer an indirect object because it is part of a prepositional phrase.  Prepositional phrases are never direct or indirect objects.</a:t>
            </a:r>
          </a:p>
        </p:txBody>
      </p:sp>
      <p:sp>
        <p:nvSpPr>
          <p:cNvPr id="58778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119813"/>
            <a:ext cx="738188" cy="738187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78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239000" y="6096000"/>
            <a:ext cx="738188" cy="762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4" name="Rectangle 4"/>
          <p:cNvSpPr>
            <a:spLocks noChangeArrowheads="1"/>
          </p:cNvSpPr>
          <p:nvPr/>
        </p:nvSpPr>
        <p:spPr bwMode="auto">
          <a:xfrm>
            <a:off x="4343400" y="3200400"/>
            <a:ext cx="1219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/>
              <a:t>Three Important Things To Remember About Indirect Objects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#3: The indirect object can be removed without making the sentence incomplete.</a:t>
            </a:r>
          </a:p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1F4081"/>
                </a:solidFill>
              </a:rPr>
              <a:t>Matt</a:t>
            </a:r>
            <a:r>
              <a:rPr lang="en-US"/>
              <a:t> </a:t>
            </a:r>
            <a:r>
              <a:rPr lang="en-US">
                <a:solidFill>
                  <a:srgbClr val="A50021"/>
                </a:solidFill>
              </a:rPr>
              <a:t>told</a:t>
            </a:r>
            <a:r>
              <a:rPr lang="en-US"/>
              <a:t> Lauren the </a:t>
            </a:r>
            <a:r>
              <a:rPr lang="en-US" u="sng"/>
              <a:t>news</a:t>
            </a:r>
            <a:r>
              <a:rPr lang="en-US"/>
              <a:t>.</a:t>
            </a:r>
          </a:p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1F4081"/>
                </a:solidFill>
              </a:rPr>
              <a:t>Matt </a:t>
            </a:r>
            <a:r>
              <a:rPr lang="en-US">
                <a:solidFill>
                  <a:srgbClr val="A50021"/>
                </a:solidFill>
              </a:rPr>
              <a:t>told</a:t>
            </a:r>
            <a:r>
              <a:rPr lang="en-US"/>
              <a:t> the </a:t>
            </a:r>
            <a:r>
              <a:rPr lang="en-US" u="sng"/>
              <a:t>news</a:t>
            </a:r>
            <a:r>
              <a:rPr lang="en-US"/>
              <a:t>.</a:t>
            </a:r>
          </a:p>
          <a:p>
            <a:r>
              <a:rPr lang="en-US"/>
              <a:t>The second sentence is still grammatically correct without the indirect object.</a:t>
            </a:r>
          </a:p>
          <a:p>
            <a:pPr algn="ctr"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endParaRPr lang="en-US"/>
          </a:p>
        </p:txBody>
      </p:sp>
      <p:sp>
        <p:nvSpPr>
          <p:cNvPr id="58880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72400" y="5738813"/>
            <a:ext cx="1042988" cy="1042987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8806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29400" y="5738813"/>
            <a:ext cx="1042988" cy="1042987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Direct Objects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direct object is the receiver of the action in the sentence.  For example:</a:t>
            </a:r>
            <a:br>
              <a:rPr lang="en-US"/>
            </a:br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/>
              <a:t>The </a:t>
            </a:r>
            <a:r>
              <a:rPr lang="en-US">
                <a:solidFill>
                  <a:srgbClr val="1F4081"/>
                </a:solidFill>
              </a:rPr>
              <a:t>boy</a:t>
            </a:r>
            <a:r>
              <a:rPr lang="en-US"/>
              <a:t> </a:t>
            </a:r>
            <a:r>
              <a:rPr lang="en-US">
                <a:solidFill>
                  <a:srgbClr val="A50021"/>
                </a:solidFill>
              </a:rPr>
              <a:t>broke</a:t>
            </a:r>
            <a:r>
              <a:rPr lang="en-US"/>
              <a:t> the </a:t>
            </a:r>
            <a:r>
              <a:rPr lang="en-US" u="sng"/>
              <a:t>dish</a:t>
            </a:r>
            <a:r>
              <a:rPr lang="en-US"/>
              <a:t>.  </a:t>
            </a:r>
          </a:p>
          <a:p>
            <a:endParaRPr lang="en-US"/>
          </a:p>
          <a:p>
            <a:r>
              <a:rPr lang="en-US">
                <a:solidFill>
                  <a:srgbClr val="1F4081"/>
                </a:solidFill>
              </a:rPr>
              <a:t>Subject</a:t>
            </a:r>
            <a:r>
              <a:rPr lang="en-US"/>
              <a:t>: boy</a:t>
            </a:r>
          </a:p>
          <a:p>
            <a:r>
              <a:rPr lang="en-US">
                <a:solidFill>
                  <a:srgbClr val="A50021"/>
                </a:solidFill>
              </a:rPr>
              <a:t>Verb</a:t>
            </a:r>
            <a:r>
              <a:rPr lang="en-US"/>
              <a:t>: broke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56934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556260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9349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29400" y="5562600"/>
            <a:ext cx="1042988" cy="1042988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Indirect Objects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Find the indirect objects in the following sentences.</a:t>
            </a:r>
          </a:p>
          <a:p>
            <a:r>
              <a:rPr lang="en-US"/>
              <a:t>The store was handing customers free samples.</a:t>
            </a:r>
          </a:p>
          <a:p>
            <a:r>
              <a:rPr lang="en-US"/>
              <a:t>Eric gave Angie ten dollars.</a:t>
            </a:r>
          </a:p>
          <a:p>
            <a:r>
              <a:rPr lang="en-US"/>
              <a:t>John sent me a letter.</a:t>
            </a:r>
          </a:p>
        </p:txBody>
      </p:sp>
      <p:sp>
        <p:nvSpPr>
          <p:cNvPr id="58982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543800" y="5638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9829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348413" y="5662613"/>
            <a:ext cx="1042987" cy="1042987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8" name="Rectangle 6"/>
          <p:cNvSpPr>
            <a:spLocks noChangeArrowheads="1"/>
          </p:cNvSpPr>
          <p:nvPr/>
        </p:nvSpPr>
        <p:spPr bwMode="auto">
          <a:xfrm>
            <a:off x="3200400" y="5029200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1877" name="Rectangle 5"/>
          <p:cNvSpPr>
            <a:spLocks noChangeArrowheads="1"/>
          </p:cNvSpPr>
          <p:nvPr/>
        </p:nvSpPr>
        <p:spPr bwMode="auto">
          <a:xfrm>
            <a:off x="3200400" y="4419600"/>
            <a:ext cx="1066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1876" name="Rectangle 4"/>
          <p:cNvSpPr>
            <a:spLocks noChangeArrowheads="1"/>
          </p:cNvSpPr>
          <p:nvPr/>
        </p:nvSpPr>
        <p:spPr bwMode="auto">
          <a:xfrm>
            <a:off x="5334000" y="3352800"/>
            <a:ext cx="1752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Indirect Objects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The indirect objects are shaded in blue.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The </a:t>
            </a:r>
            <a:r>
              <a:rPr lang="en-US">
                <a:solidFill>
                  <a:srgbClr val="1F4081"/>
                </a:solidFill>
              </a:rPr>
              <a:t>store</a:t>
            </a:r>
            <a:r>
              <a:rPr lang="en-US"/>
              <a:t> </a:t>
            </a:r>
            <a:r>
              <a:rPr lang="en-US">
                <a:solidFill>
                  <a:srgbClr val="A50021"/>
                </a:solidFill>
              </a:rPr>
              <a:t>was handing</a:t>
            </a:r>
            <a:r>
              <a:rPr lang="en-US"/>
              <a:t> customers free </a:t>
            </a:r>
            <a:r>
              <a:rPr lang="en-US" u="sng"/>
              <a:t>samples</a:t>
            </a:r>
            <a:r>
              <a:rPr lang="en-US"/>
              <a:t>.</a:t>
            </a:r>
          </a:p>
          <a:p>
            <a:r>
              <a:rPr lang="en-US">
                <a:solidFill>
                  <a:srgbClr val="1F4081"/>
                </a:solidFill>
              </a:rPr>
              <a:t>Eric</a:t>
            </a:r>
            <a:r>
              <a:rPr lang="en-US"/>
              <a:t> </a:t>
            </a:r>
            <a:r>
              <a:rPr lang="en-US">
                <a:solidFill>
                  <a:srgbClr val="A50021"/>
                </a:solidFill>
              </a:rPr>
              <a:t>gave</a:t>
            </a:r>
            <a:r>
              <a:rPr lang="en-US"/>
              <a:t> Angie ten </a:t>
            </a:r>
            <a:r>
              <a:rPr lang="en-US" u="sng"/>
              <a:t>dollars</a:t>
            </a:r>
            <a:r>
              <a:rPr lang="en-US"/>
              <a:t>.</a:t>
            </a:r>
          </a:p>
          <a:p>
            <a:r>
              <a:rPr lang="en-US">
                <a:solidFill>
                  <a:srgbClr val="1F4081"/>
                </a:solidFill>
              </a:rPr>
              <a:t>John</a:t>
            </a:r>
            <a:r>
              <a:rPr lang="en-US"/>
              <a:t> </a:t>
            </a:r>
            <a:r>
              <a:rPr lang="en-US">
                <a:solidFill>
                  <a:srgbClr val="A50021"/>
                </a:solidFill>
              </a:rPr>
              <a:t>sent</a:t>
            </a:r>
            <a:r>
              <a:rPr lang="en-US"/>
              <a:t> me a l</a:t>
            </a:r>
            <a:r>
              <a:rPr lang="en-US" u="sng"/>
              <a:t>etter</a:t>
            </a:r>
            <a:r>
              <a:rPr lang="en-US"/>
              <a:t>.</a:t>
            </a:r>
          </a:p>
        </p:txBody>
      </p:sp>
      <p:sp>
        <p:nvSpPr>
          <p:cNvPr id="591879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67600" y="5638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1880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324600" y="5638800"/>
            <a:ext cx="1042988" cy="1042988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Practice With Direct and Indirect Objects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Find the direct and indirect objects in the following sentences.  Not all sentences will have both direct and indirect objects.</a:t>
            </a:r>
          </a:p>
          <a:p>
            <a:r>
              <a:rPr lang="en-US" sz="2800"/>
              <a:t>We gave Mike an award for winning the race.</a:t>
            </a:r>
          </a:p>
          <a:p>
            <a:r>
              <a:rPr lang="en-US" sz="2800"/>
              <a:t>The skater fell on the ice.</a:t>
            </a:r>
          </a:p>
          <a:p>
            <a:r>
              <a:rPr lang="en-US" sz="2800"/>
              <a:t>Becky handed me the telephone.</a:t>
            </a:r>
          </a:p>
          <a:p>
            <a:r>
              <a:rPr lang="en-US" sz="2800"/>
              <a:t>Sam traded baseball cards with his brother.</a:t>
            </a:r>
          </a:p>
          <a:p>
            <a:r>
              <a:rPr lang="en-US" sz="2800"/>
              <a:t>Lisa bought her sister a birthday present.</a:t>
            </a:r>
          </a:p>
        </p:txBody>
      </p:sp>
      <p:sp>
        <p:nvSpPr>
          <p:cNvPr id="59290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738188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2901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315200" y="5943600"/>
            <a:ext cx="661988" cy="685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7" name="Rectangle 7"/>
          <p:cNvSpPr>
            <a:spLocks noChangeArrowheads="1"/>
          </p:cNvSpPr>
          <p:nvPr/>
        </p:nvSpPr>
        <p:spPr bwMode="auto">
          <a:xfrm>
            <a:off x="4191000" y="5638800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26" name="Rectangle 6"/>
          <p:cNvSpPr>
            <a:spLocks noChangeArrowheads="1"/>
          </p:cNvSpPr>
          <p:nvPr/>
        </p:nvSpPr>
        <p:spPr bwMode="auto">
          <a:xfrm>
            <a:off x="3962400" y="4648200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24" name="Rectangle 4"/>
          <p:cNvSpPr>
            <a:spLocks noChangeArrowheads="1"/>
          </p:cNvSpPr>
          <p:nvPr/>
        </p:nvSpPr>
        <p:spPr bwMode="auto">
          <a:xfrm>
            <a:off x="3124200" y="21336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Practice With Direct and Indirect Objects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1F4081"/>
                </a:solidFill>
              </a:rPr>
              <a:t>We</a:t>
            </a:r>
            <a:r>
              <a:rPr lang="en-US"/>
              <a:t> </a:t>
            </a:r>
            <a:r>
              <a:rPr lang="en-US">
                <a:solidFill>
                  <a:srgbClr val="A50021"/>
                </a:solidFill>
              </a:rPr>
              <a:t>gave</a:t>
            </a:r>
            <a:r>
              <a:rPr lang="en-US"/>
              <a:t> Mike an </a:t>
            </a:r>
            <a:r>
              <a:rPr lang="en-US" u="sng"/>
              <a:t>award</a:t>
            </a:r>
            <a:r>
              <a:rPr lang="en-US"/>
              <a:t> for winning the race.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1F4081"/>
                </a:solidFill>
              </a:rPr>
              <a:t>Sam</a:t>
            </a:r>
            <a:r>
              <a:rPr lang="en-US"/>
              <a:t> </a:t>
            </a:r>
            <a:r>
              <a:rPr lang="en-US">
                <a:solidFill>
                  <a:srgbClr val="A50021"/>
                </a:solidFill>
              </a:rPr>
              <a:t>traded</a:t>
            </a:r>
            <a:r>
              <a:rPr lang="en-US"/>
              <a:t> baseball </a:t>
            </a:r>
            <a:r>
              <a:rPr lang="en-US" u="sng"/>
              <a:t>cards</a:t>
            </a:r>
            <a:r>
              <a:rPr lang="en-US"/>
              <a:t> with his brother.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(Remember, prepositional phrases are not direct or indirect objects!)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1F4081"/>
                </a:solidFill>
              </a:rPr>
              <a:t>Becky</a:t>
            </a:r>
            <a:r>
              <a:rPr lang="en-US"/>
              <a:t> </a:t>
            </a:r>
            <a:r>
              <a:rPr lang="en-US">
                <a:solidFill>
                  <a:srgbClr val="A50021"/>
                </a:solidFill>
              </a:rPr>
              <a:t>handed</a:t>
            </a:r>
            <a:r>
              <a:rPr lang="en-US"/>
              <a:t> me the </a:t>
            </a:r>
            <a:r>
              <a:rPr lang="en-US" u="sng"/>
              <a:t>telephone</a:t>
            </a:r>
            <a:r>
              <a:rPr lang="en-US"/>
              <a:t>.</a:t>
            </a:r>
          </a:p>
          <a:p>
            <a:pPr>
              <a:lnSpc>
                <a:spcPct val="90000"/>
              </a:lnSpc>
            </a:pPr>
            <a:r>
              <a:rPr lang="en-US"/>
              <a:t>The </a:t>
            </a:r>
            <a:r>
              <a:rPr lang="en-US">
                <a:solidFill>
                  <a:srgbClr val="1F4081"/>
                </a:solidFill>
              </a:rPr>
              <a:t>skater</a:t>
            </a:r>
            <a:r>
              <a:rPr lang="en-US"/>
              <a:t> </a:t>
            </a:r>
            <a:r>
              <a:rPr lang="en-US">
                <a:solidFill>
                  <a:srgbClr val="A50021"/>
                </a:solidFill>
              </a:rPr>
              <a:t>fell</a:t>
            </a:r>
            <a:r>
              <a:rPr lang="en-US"/>
              <a:t> on the ice.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1F4081"/>
                </a:solidFill>
              </a:rPr>
              <a:t>Lisa</a:t>
            </a:r>
            <a:r>
              <a:rPr lang="en-US"/>
              <a:t> </a:t>
            </a:r>
            <a:r>
              <a:rPr lang="en-US">
                <a:solidFill>
                  <a:srgbClr val="A50021"/>
                </a:solidFill>
              </a:rPr>
              <a:t>bought</a:t>
            </a:r>
            <a:r>
              <a:rPr lang="en-US"/>
              <a:t> her sister a birthday </a:t>
            </a:r>
            <a:r>
              <a:rPr lang="en-US" u="sng"/>
              <a:t>present</a:t>
            </a:r>
            <a:r>
              <a:rPr lang="en-US"/>
              <a:t>.</a:t>
            </a:r>
          </a:p>
        </p:txBody>
      </p:sp>
      <p:sp>
        <p:nvSpPr>
          <p:cNvPr id="593928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01000" y="6248400"/>
            <a:ext cx="7620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29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239000" y="6272213"/>
            <a:ext cx="738188" cy="585787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End of Presentation</a:t>
            </a:r>
          </a:p>
        </p:txBody>
      </p:sp>
      <p:sp>
        <p:nvSpPr>
          <p:cNvPr id="6010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sz="2800"/>
          </a:p>
          <a:p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>
                <a:hlinkClick r:id="rId2"/>
              </a:rPr>
              <a:t>Wills Link Page</a:t>
            </a:r>
            <a:endParaRPr lang="en-US" sz="2800"/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  <p:pic>
        <p:nvPicPr>
          <p:cNvPr id="601093" name="Picture 5" descr="c:\Program Files\Common Files\Microsoft Shared\Clipart\cagcat50\PE03254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66800" y="2441575"/>
            <a:ext cx="3810000" cy="3435350"/>
          </a:xfrm>
        </p:spPr>
      </p:pic>
      <p:sp>
        <p:nvSpPr>
          <p:cNvPr id="601094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391400" y="5486400"/>
            <a:ext cx="1042988" cy="1042988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Direct Objects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/>
              <a:t>The </a:t>
            </a:r>
            <a:r>
              <a:rPr lang="en-US">
                <a:solidFill>
                  <a:srgbClr val="1F4081"/>
                </a:solidFill>
              </a:rPr>
              <a:t>boy</a:t>
            </a:r>
            <a:r>
              <a:rPr lang="en-US"/>
              <a:t> </a:t>
            </a:r>
            <a:r>
              <a:rPr lang="en-US">
                <a:solidFill>
                  <a:srgbClr val="A50021"/>
                </a:solidFill>
              </a:rPr>
              <a:t>broke</a:t>
            </a:r>
            <a:r>
              <a:rPr lang="en-US"/>
              <a:t> the </a:t>
            </a:r>
            <a:r>
              <a:rPr lang="en-US" u="sng"/>
              <a:t>dish</a:t>
            </a:r>
            <a:r>
              <a:rPr lang="en-US"/>
              <a:t>.</a:t>
            </a:r>
          </a:p>
          <a:p>
            <a:pPr algn="ctr">
              <a:buFont typeface="Wingdings" pitchFamily="2" charset="2"/>
              <a:buNone/>
            </a:pPr>
            <a:endParaRPr lang="en-US"/>
          </a:p>
          <a:p>
            <a:r>
              <a:rPr lang="en-US"/>
              <a:t>What did the boy break?  The boy broke the dish.  </a:t>
            </a:r>
            <a:r>
              <a:rPr lang="en-US" u="sng"/>
              <a:t>Dish</a:t>
            </a:r>
            <a:r>
              <a:rPr lang="en-US"/>
              <a:t> is the direct object of the sentence because it is receiving the action.  </a:t>
            </a:r>
          </a:p>
        </p:txBody>
      </p:sp>
      <p:sp>
        <p:nvSpPr>
          <p:cNvPr id="57037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556260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0373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705600" y="5562600"/>
            <a:ext cx="1042988" cy="1042988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Direct Objects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Example #2:</a:t>
            </a:r>
          </a:p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1F4081"/>
                </a:solidFill>
              </a:rPr>
              <a:t>Melissa</a:t>
            </a:r>
            <a:r>
              <a:rPr lang="en-US"/>
              <a:t> </a:t>
            </a:r>
            <a:r>
              <a:rPr lang="en-US">
                <a:solidFill>
                  <a:srgbClr val="A50021"/>
                </a:solidFill>
              </a:rPr>
              <a:t>took</a:t>
            </a:r>
            <a:r>
              <a:rPr lang="en-US"/>
              <a:t> the paper.</a:t>
            </a:r>
          </a:p>
          <a:p>
            <a:pPr algn="ctr"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1F4081"/>
                </a:solidFill>
              </a:rPr>
              <a:t>Subject</a:t>
            </a:r>
            <a:r>
              <a:rPr lang="en-US"/>
              <a:t>: Melissa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A50021"/>
                </a:solidFill>
              </a:rPr>
              <a:t>Verb</a:t>
            </a:r>
            <a:r>
              <a:rPr lang="en-US"/>
              <a:t>: took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The direct object is what Melissa took.  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What did Melissa take?</a:t>
            </a:r>
          </a:p>
        </p:txBody>
      </p:sp>
      <p:sp>
        <p:nvSpPr>
          <p:cNvPr id="571396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934200" y="5791200"/>
            <a:ext cx="1042988" cy="1042988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139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24813" y="5791200"/>
            <a:ext cx="1042987" cy="10429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Direct Objects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>
              <a:solidFill>
                <a:srgbClr val="1F4081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1F4081"/>
                </a:solidFill>
              </a:rPr>
              <a:t>Melissa </a:t>
            </a:r>
            <a:r>
              <a:rPr lang="en-US">
                <a:solidFill>
                  <a:srgbClr val="A50021"/>
                </a:solidFill>
              </a:rPr>
              <a:t>took</a:t>
            </a:r>
            <a:r>
              <a:rPr lang="en-US"/>
              <a:t> the </a:t>
            </a:r>
            <a:r>
              <a:rPr lang="en-US" u="sng"/>
              <a:t>paper</a:t>
            </a:r>
            <a:r>
              <a:rPr lang="en-US"/>
              <a:t>.</a:t>
            </a:r>
          </a:p>
          <a:p>
            <a:pPr algn="ctr"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/>
              <a:t>The </a:t>
            </a:r>
            <a:r>
              <a:rPr lang="en-US" u="sng"/>
              <a:t>paper</a:t>
            </a:r>
            <a:r>
              <a:rPr lang="en-US"/>
              <a:t> is what Melissa took. “Paper” is the direct object of the sentence because it is receiving the action.</a:t>
            </a:r>
          </a:p>
        </p:txBody>
      </p:sp>
      <p:sp>
        <p:nvSpPr>
          <p:cNvPr id="57242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72400" y="556260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2421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29400" y="5562600"/>
            <a:ext cx="1042988" cy="1042988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Direct Objects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Example #3</a:t>
            </a:r>
          </a:p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1F4081"/>
                </a:solidFill>
              </a:rPr>
              <a:t>He</a:t>
            </a:r>
            <a:r>
              <a:rPr lang="en-US"/>
              <a:t> </a:t>
            </a:r>
            <a:r>
              <a:rPr lang="en-US">
                <a:solidFill>
                  <a:srgbClr val="A50021"/>
                </a:solidFill>
              </a:rPr>
              <a:t>called</a:t>
            </a:r>
            <a:r>
              <a:rPr lang="en-US"/>
              <a:t> her yesterday.</a:t>
            </a:r>
          </a:p>
          <a:p>
            <a:endParaRPr lang="en-US"/>
          </a:p>
          <a:p>
            <a:r>
              <a:rPr lang="en-US">
                <a:solidFill>
                  <a:srgbClr val="1F4081"/>
                </a:solidFill>
              </a:rPr>
              <a:t>Subject</a:t>
            </a:r>
            <a:r>
              <a:rPr lang="en-US"/>
              <a:t>: He</a:t>
            </a:r>
          </a:p>
          <a:p>
            <a:r>
              <a:rPr lang="en-US">
                <a:solidFill>
                  <a:srgbClr val="A50021"/>
                </a:solidFill>
              </a:rPr>
              <a:t>Verb</a:t>
            </a:r>
            <a:r>
              <a:rPr lang="en-US"/>
              <a:t>: called 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What is the direct object of this sentence?</a:t>
            </a:r>
          </a:p>
        </p:txBody>
      </p:sp>
      <p:sp>
        <p:nvSpPr>
          <p:cNvPr id="57446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72400" y="556260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4469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29400" y="5562600"/>
            <a:ext cx="1042988" cy="1042988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Direct Objects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1F4081"/>
                </a:solidFill>
              </a:rPr>
              <a:t>He</a:t>
            </a:r>
            <a:r>
              <a:rPr lang="en-US"/>
              <a:t> </a:t>
            </a:r>
            <a:r>
              <a:rPr lang="en-US">
                <a:solidFill>
                  <a:srgbClr val="A50021"/>
                </a:solidFill>
              </a:rPr>
              <a:t>called</a:t>
            </a:r>
            <a:r>
              <a:rPr lang="en-US"/>
              <a:t> </a:t>
            </a:r>
            <a:r>
              <a:rPr lang="en-US" u="sng"/>
              <a:t>her</a:t>
            </a:r>
            <a:r>
              <a:rPr lang="en-US"/>
              <a:t> yesterday.</a:t>
            </a:r>
          </a:p>
          <a:p>
            <a:pPr algn="ctr"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/>
              <a:t>		“Her” is the direct object.  Who did he call?  He called </a:t>
            </a:r>
            <a:r>
              <a:rPr lang="en-US" u="sng"/>
              <a:t>her</a:t>
            </a:r>
            <a:r>
              <a:rPr lang="en-US"/>
              <a:t>.   “Yesterday” is an adverb that tells when he called.  It does not receive the action of the sentence.</a:t>
            </a:r>
          </a:p>
        </p:txBody>
      </p:sp>
      <p:sp>
        <p:nvSpPr>
          <p:cNvPr id="57549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556260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5493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3213" y="5562600"/>
            <a:ext cx="1042987" cy="1042988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Direct Objects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Find the direct objects in the following sentences. </a:t>
            </a:r>
          </a:p>
          <a:p>
            <a:pPr>
              <a:lnSpc>
                <a:spcPct val="90000"/>
              </a:lnSpc>
            </a:pPr>
            <a:r>
              <a:rPr lang="en-US"/>
              <a:t>Thick ice covered the trees.</a:t>
            </a:r>
          </a:p>
          <a:p>
            <a:pPr>
              <a:lnSpc>
                <a:spcPct val="90000"/>
              </a:lnSpc>
            </a:pPr>
            <a:r>
              <a:rPr lang="en-US"/>
              <a:t>The photographer accidentally dropped the camera.</a:t>
            </a:r>
          </a:p>
          <a:p>
            <a:pPr>
              <a:lnSpc>
                <a:spcPct val="90000"/>
              </a:lnSpc>
            </a:pPr>
            <a:r>
              <a:rPr lang="en-US"/>
              <a:t>Frustrated, Joey tossed his report card in the garbage.</a:t>
            </a:r>
          </a:p>
          <a:p>
            <a:pPr>
              <a:lnSpc>
                <a:spcPct val="90000"/>
              </a:lnSpc>
            </a:pPr>
            <a:r>
              <a:rPr lang="en-US"/>
              <a:t>The loud noise caught my attention.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57651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019800"/>
            <a:ext cx="7620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517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239000" y="6019800"/>
            <a:ext cx="762000" cy="609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Direct Objects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The direct objects are underlined.</a:t>
            </a:r>
          </a:p>
          <a:p>
            <a:r>
              <a:rPr lang="en-US"/>
              <a:t>Thick </a:t>
            </a:r>
            <a:r>
              <a:rPr lang="en-US">
                <a:solidFill>
                  <a:srgbClr val="1F4081"/>
                </a:solidFill>
              </a:rPr>
              <a:t>ice</a:t>
            </a:r>
            <a:r>
              <a:rPr lang="en-US"/>
              <a:t> </a:t>
            </a:r>
            <a:r>
              <a:rPr lang="en-US">
                <a:solidFill>
                  <a:srgbClr val="A50021"/>
                </a:solidFill>
              </a:rPr>
              <a:t>covered</a:t>
            </a:r>
            <a:r>
              <a:rPr lang="en-US"/>
              <a:t> the </a:t>
            </a:r>
            <a:r>
              <a:rPr lang="en-US" u="sng"/>
              <a:t>trees</a:t>
            </a:r>
            <a:r>
              <a:rPr lang="en-US"/>
              <a:t>.</a:t>
            </a:r>
          </a:p>
          <a:p>
            <a:r>
              <a:rPr lang="en-US"/>
              <a:t>The </a:t>
            </a:r>
            <a:r>
              <a:rPr lang="en-US">
                <a:solidFill>
                  <a:srgbClr val="1F4081"/>
                </a:solidFill>
              </a:rPr>
              <a:t>photographer</a:t>
            </a:r>
            <a:r>
              <a:rPr lang="en-US"/>
              <a:t> accidentally </a:t>
            </a:r>
            <a:r>
              <a:rPr lang="en-US">
                <a:solidFill>
                  <a:srgbClr val="A50021"/>
                </a:solidFill>
              </a:rPr>
              <a:t>dropped</a:t>
            </a:r>
            <a:r>
              <a:rPr lang="en-US"/>
              <a:t> the </a:t>
            </a:r>
            <a:r>
              <a:rPr lang="en-US" u="sng"/>
              <a:t>camera</a:t>
            </a:r>
            <a:r>
              <a:rPr lang="en-US"/>
              <a:t>.</a:t>
            </a:r>
          </a:p>
          <a:p>
            <a:r>
              <a:rPr lang="en-US"/>
              <a:t>Frustrated, </a:t>
            </a:r>
            <a:r>
              <a:rPr lang="en-US">
                <a:solidFill>
                  <a:srgbClr val="1F4081"/>
                </a:solidFill>
              </a:rPr>
              <a:t>Joey</a:t>
            </a:r>
            <a:r>
              <a:rPr lang="en-US"/>
              <a:t> </a:t>
            </a:r>
            <a:r>
              <a:rPr lang="en-US">
                <a:solidFill>
                  <a:srgbClr val="A50021"/>
                </a:solidFill>
              </a:rPr>
              <a:t>tossed</a:t>
            </a:r>
            <a:r>
              <a:rPr lang="en-US"/>
              <a:t> his </a:t>
            </a:r>
            <a:r>
              <a:rPr lang="en-US" u="sng"/>
              <a:t>report card</a:t>
            </a:r>
            <a:r>
              <a:rPr lang="en-US"/>
              <a:t> in the garbage.</a:t>
            </a:r>
          </a:p>
          <a:p>
            <a:r>
              <a:rPr lang="en-US"/>
              <a:t>The loud </a:t>
            </a:r>
            <a:r>
              <a:rPr lang="en-US">
                <a:solidFill>
                  <a:srgbClr val="1F4081"/>
                </a:solidFill>
              </a:rPr>
              <a:t>noise</a:t>
            </a:r>
            <a:r>
              <a:rPr lang="en-US"/>
              <a:t> </a:t>
            </a:r>
            <a:r>
              <a:rPr lang="en-US">
                <a:solidFill>
                  <a:srgbClr val="A50021"/>
                </a:solidFill>
              </a:rPr>
              <a:t>caught</a:t>
            </a:r>
            <a:r>
              <a:rPr lang="en-US"/>
              <a:t> my </a:t>
            </a:r>
            <a:r>
              <a:rPr lang="en-US" u="sng"/>
              <a:t>attention</a:t>
            </a:r>
            <a:r>
              <a:rPr lang="en-US"/>
              <a:t>.</a:t>
            </a:r>
          </a:p>
        </p:txBody>
      </p:sp>
      <p:sp>
        <p:nvSpPr>
          <p:cNvPr id="57754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53400" y="6019800"/>
            <a:ext cx="762000" cy="838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541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239000" y="6019800"/>
            <a:ext cx="814388" cy="838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Designs\Nature.pot</Template>
  <TotalTime>721</TotalTime>
  <Words>900</Words>
  <Application>Microsoft Office PowerPoint</Application>
  <PresentationFormat>On-screen Show (4:3)</PresentationFormat>
  <Paragraphs>140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Times New Roman</vt:lpstr>
      <vt:lpstr>Wingdings</vt:lpstr>
      <vt:lpstr>Arial Narrow</vt:lpstr>
      <vt:lpstr>Nature</vt:lpstr>
      <vt:lpstr>Direct and Indirect Objects</vt:lpstr>
      <vt:lpstr>Direct Objects</vt:lpstr>
      <vt:lpstr>Direct Objects</vt:lpstr>
      <vt:lpstr>Direct Objects</vt:lpstr>
      <vt:lpstr>Direct Objects</vt:lpstr>
      <vt:lpstr>Direct Objects</vt:lpstr>
      <vt:lpstr>Direct Objects</vt:lpstr>
      <vt:lpstr>Direct Objects</vt:lpstr>
      <vt:lpstr>Direct Objects</vt:lpstr>
      <vt:lpstr>Indirect Objects</vt:lpstr>
      <vt:lpstr>Indirect Objects</vt:lpstr>
      <vt:lpstr>Indirect Objects</vt:lpstr>
      <vt:lpstr>Indirect Objects</vt:lpstr>
      <vt:lpstr>Indirect Objects</vt:lpstr>
      <vt:lpstr>Indirect Objects</vt:lpstr>
      <vt:lpstr>Three Important Things To Remember About Indirect Objects</vt:lpstr>
      <vt:lpstr>Three Important Things To Remember About Indirect Objects</vt:lpstr>
      <vt:lpstr>Three Important Things To Remember About Indirect Objects</vt:lpstr>
      <vt:lpstr>Three Important Things To Remember About Indirect Objects</vt:lpstr>
      <vt:lpstr>Indirect Objects</vt:lpstr>
      <vt:lpstr>Indirect Objects</vt:lpstr>
      <vt:lpstr>Practice With Direct and Indirect Objects</vt:lpstr>
      <vt:lpstr>Practice With Direct and Indirect Objects</vt:lpstr>
      <vt:lpstr>End of Presentation</vt:lpstr>
    </vt:vector>
  </TitlesOfParts>
  <Company>Northern Michigan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and Indirect Objects</dc:title>
  <dc:creator>Registered User</dc:creator>
  <cp:lastModifiedBy>Guest</cp:lastModifiedBy>
  <cp:revision>12</cp:revision>
  <cp:lastPrinted>1601-01-01T00:00:00Z</cp:lastPrinted>
  <dcterms:created xsi:type="dcterms:W3CDTF">2001-11-22T00:58:48Z</dcterms:created>
  <dcterms:modified xsi:type="dcterms:W3CDTF">2013-09-28T02:16:04Z</dcterms:modified>
</cp:coreProperties>
</file>